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34150"/>
            <a:ext cx="5017500" cy="1578900"/>
          </a:xfrm>
          <a:prstGeom prst="rect">
            <a:avLst/>
          </a:prstGeom>
        </p:spPr>
        <p:txBody>
          <a:bodyPr anchorCtr="0" anchor="t" bIns="91425" lIns="91425" rIns="91425" wrap="square" tIns="91425">
            <a:noAutofit/>
          </a:bodyPr>
          <a:lstStyle/>
          <a:p>
            <a:pPr indent="0" lvl="0" marL="0" algn="l">
              <a:spcBef>
                <a:spcPts val="0"/>
              </a:spcBef>
              <a:buNone/>
            </a:pPr>
            <a:r>
              <a:rPr lang="en"/>
              <a:t>Team 53 - PHAZE</a:t>
            </a:r>
          </a:p>
        </p:txBody>
      </p:sp>
      <p:sp>
        <p:nvSpPr>
          <p:cNvPr id="135" name="Shape 135"/>
          <p:cNvSpPr txBox="1"/>
          <p:nvPr>
            <p:ph idx="1" type="subTitle"/>
          </p:nvPr>
        </p:nvSpPr>
        <p:spPr>
          <a:xfrm>
            <a:off x="5083950" y="3924925"/>
            <a:ext cx="3470700" cy="972900"/>
          </a:xfrm>
          <a:prstGeom prst="rect">
            <a:avLst/>
          </a:prstGeom>
        </p:spPr>
        <p:txBody>
          <a:bodyPr anchorCtr="0" anchor="t" bIns="91425" lIns="91425" rIns="91425" wrap="square" tIns="91425">
            <a:noAutofit/>
          </a:bodyPr>
          <a:lstStyle/>
          <a:p>
            <a:pPr lvl="0">
              <a:spcBef>
                <a:spcPts val="0"/>
              </a:spcBef>
              <a:buNone/>
            </a:pPr>
            <a:r>
              <a:rPr lang="en"/>
              <a:t>Client: Chet Udell</a:t>
            </a:r>
          </a:p>
          <a:p>
            <a:pPr lvl="0">
              <a:spcBef>
                <a:spcPts val="0"/>
              </a:spcBef>
              <a:buNone/>
            </a:pPr>
            <a:r>
              <a:rPr lang="en"/>
              <a:t>Project: </a:t>
            </a:r>
            <a:r>
              <a:rPr lang="en"/>
              <a:t>Evaporometer</a:t>
            </a:r>
          </a:p>
          <a:p>
            <a:pPr lvl="0">
              <a:spcBef>
                <a:spcPts val="0"/>
              </a:spcBef>
              <a:buNone/>
            </a:pPr>
            <a:r>
              <a:rPr lang="en"/>
              <a:t>Team Members:</a:t>
            </a:r>
          </a:p>
          <a:p>
            <a:pPr lvl="0">
              <a:spcBef>
                <a:spcPts val="0"/>
              </a:spcBef>
              <a:buNone/>
            </a:pPr>
            <a:r>
              <a:rPr lang="en"/>
              <a:t>Alessandro Lim, Jaydeep Rotithor, Touku Cha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Current Codebase</a:t>
            </a:r>
          </a:p>
        </p:txBody>
      </p:sp>
      <p:sp>
        <p:nvSpPr>
          <p:cNvPr id="201" name="Shape 201"/>
          <p:cNvSpPr txBox="1"/>
          <p:nvPr>
            <p:ph idx="1" type="body"/>
          </p:nvPr>
        </p:nvSpPr>
        <p:spPr>
          <a:xfrm>
            <a:off x="1224925" y="149500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OPENs Lab team code</a:t>
            </a:r>
          </a:p>
          <a:p>
            <a:pPr indent="-298450" lvl="1" marL="914400" rtl="0">
              <a:spcBef>
                <a:spcPts val="0"/>
              </a:spcBef>
              <a:spcAft>
                <a:spcPts val="0"/>
              </a:spcAft>
              <a:buSzPts val="1100"/>
              <a:buChar char="○"/>
            </a:pPr>
            <a:r>
              <a:rPr lang="en"/>
              <a:t>On github</a:t>
            </a:r>
          </a:p>
          <a:p>
            <a:pPr indent="-311150" lvl="0" marL="457200" rtl="0">
              <a:spcBef>
                <a:spcPts val="0"/>
              </a:spcBef>
              <a:spcAft>
                <a:spcPts val="0"/>
              </a:spcAft>
              <a:buSzPts val="1300"/>
              <a:buChar char="●"/>
            </a:pPr>
            <a:r>
              <a:rPr lang="en"/>
              <a:t>Our code </a:t>
            </a:r>
          </a:p>
          <a:p>
            <a:pPr indent="-298450" lvl="1" marL="914400" rtl="0">
              <a:spcBef>
                <a:spcPts val="0"/>
              </a:spcBef>
              <a:spcAft>
                <a:spcPts val="0"/>
              </a:spcAft>
              <a:buSzPts val="1100"/>
              <a:buChar char="○"/>
            </a:pPr>
            <a:r>
              <a:rPr lang="en"/>
              <a:t>Forked from OPENs Lab’s team code</a:t>
            </a:r>
          </a:p>
          <a:p>
            <a:pPr indent="-311150" lvl="0" marL="457200" rtl="0">
              <a:spcBef>
                <a:spcPts val="0"/>
              </a:spcBef>
              <a:spcAft>
                <a:spcPts val="0"/>
              </a:spcAft>
              <a:buSzPts val="1300"/>
              <a:buChar char="●"/>
            </a:pPr>
            <a:r>
              <a:rPr lang="en"/>
              <a:t>Our tasks</a:t>
            </a:r>
          </a:p>
          <a:p>
            <a:pPr indent="-298450" lvl="1" marL="914400" rtl="0">
              <a:spcBef>
                <a:spcPts val="0"/>
              </a:spcBef>
              <a:spcAft>
                <a:spcPts val="0"/>
              </a:spcAft>
              <a:buSzPts val="1100"/>
              <a:buChar char="○"/>
            </a:pPr>
            <a:r>
              <a:rPr lang="en"/>
              <a:t>Modify the code to handle 20 evaporometers</a:t>
            </a:r>
          </a:p>
          <a:p>
            <a:pPr indent="-298450" lvl="1" marL="914400" rtl="0">
              <a:spcBef>
                <a:spcPts val="0"/>
              </a:spcBef>
              <a:buSzPts val="1100"/>
              <a:buChar char="○"/>
            </a:pPr>
            <a:r>
              <a:rPr lang="en"/>
              <a:t>Adding code to visualize the data</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Database</a:t>
            </a:r>
          </a:p>
        </p:txBody>
      </p:sp>
      <p:sp>
        <p:nvSpPr>
          <p:cNvPr id="207" name="Shape 20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Google Drive as the main data storage</a:t>
            </a:r>
          </a:p>
          <a:p>
            <a:pPr indent="-298450" lvl="1" marL="914400" rtl="0">
              <a:spcBef>
                <a:spcPts val="0"/>
              </a:spcBef>
              <a:spcAft>
                <a:spcPts val="0"/>
              </a:spcAft>
              <a:buSzPts val="1100"/>
              <a:buChar char="-"/>
            </a:pPr>
            <a:r>
              <a:rPr lang="en"/>
              <a:t>Currently use 1 file to store all the data</a:t>
            </a:r>
          </a:p>
          <a:p>
            <a:pPr indent="-298450" lvl="1" marL="914400" rtl="0">
              <a:spcBef>
                <a:spcPts val="0"/>
              </a:spcBef>
              <a:spcAft>
                <a:spcPts val="0"/>
              </a:spcAft>
              <a:buSzPts val="1100"/>
              <a:buChar char="-"/>
            </a:pPr>
            <a:r>
              <a:rPr lang="en"/>
              <a:t>Might need to have one file for each evaporometer</a:t>
            </a:r>
          </a:p>
          <a:p>
            <a:pPr indent="-298450" lvl="1" marL="914400" rtl="0">
              <a:spcBef>
                <a:spcPts val="0"/>
              </a:spcBef>
              <a:buSzPts val="1100"/>
              <a:buChar char="-"/>
            </a:pPr>
            <a:r>
              <a:rPr lang="en"/>
              <a:t>15GB free space</a:t>
            </a:r>
          </a:p>
          <a:p>
            <a:pPr indent="0" lvl="0" marL="0" rtl="0">
              <a:spcBef>
                <a:spcPts val="0"/>
              </a:spcBef>
              <a:buNone/>
            </a:pPr>
            <a:r>
              <a:t/>
            </a:r>
            <a:endParaRPr/>
          </a:p>
          <a:p>
            <a:pPr indent="-311150" lvl="0" marL="457200" rtl="0">
              <a:spcBef>
                <a:spcPts val="0"/>
              </a:spcBef>
              <a:spcAft>
                <a:spcPts val="0"/>
              </a:spcAft>
              <a:buSzPts val="1300"/>
              <a:buChar char="-"/>
            </a:pPr>
            <a:r>
              <a:rPr lang="en"/>
              <a:t>mongoDB for the </a:t>
            </a:r>
            <a:r>
              <a:rPr lang="en"/>
              <a:t>visualization</a:t>
            </a:r>
          </a:p>
          <a:p>
            <a:pPr indent="-298450" lvl="1" marL="914400" rtl="0">
              <a:spcBef>
                <a:spcPts val="0"/>
              </a:spcBef>
              <a:spcAft>
                <a:spcPts val="0"/>
              </a:spcAft>
              <a:buSzPts val="1100"/>
              <a:buChar char="-"/>
            </a:pPr>
            <a:r>
              <a:rPr lang="en"/>
              <a:t>Free, open-source, can be hosted locally</a:t>
            </a:r>
          </a:p>
          <a:p>
            <a:pPr indent="-298450" lvl="1" marL="914400" rtl="0">
              <a:spcBef>
                <a:spcPts val="0"/>
              </a:spcBef>
              <a:spcAft>
                <a:spcPts val="0"/>
              </a:spcAft>
              <a:buSzPts val="1100"/>
              <a:buChar char="-"/>
            </a:pPr>
            <a:r>
              <a:rPr lang="en"/>
              <a:t>No need for SQL, table is mostly independent</a:t>
            </a:r>
          </a:p>
          <a:p>
            <a:pPr indent="-298450" lvl="1" marL="914400" rtl="0">
              <a:spcBef>
                <a:spcPts val="0"/>
              </a:spcBef>
              <a:buSzPts val="1100"/>
              <a:buChar char="-"/>
            </a:pPr>
            <a:r>
              <a:rPr lang="en"/>
              <a:t>Professor Bo talked about using this.</a:t>
            </a:r>
          </a:p>
          <a:p>
            <a:pPr indent="0" lvl="0" mar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GIS</a:t>
            </a:r>
          </a:p>
        </p:txBody>
      </p:sp>
      <p:sp>
        <p:nvSpPr>
          <p:cNvPr id="213" name="Shape 21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What it is </a:t>
            </a:r>
          </a:p>
          <a:p>
            <a:pPr indent="-292100" lvl="0" marL="457200" rtl="0">
              <a:spcBef>
                <a:spcPts val="0"/>
              </a:spcBef>
              <a:spcAft>
                <a:spcPts val="0"/>
              </a:spcAft>
              <a:buSzPts val="1000"/>
              <a:buChar char="-"/>
            </a:pPr>
            <a:r>
              <a:rPr lang="en" sz="1000"/>
              <a:t>A GIS, or Geographic information system, is a modeling system that is  used to manipulate geographic data</a:t>
            </a:r>
          </a:p>
          <a:p>
            <a:pPr indent="-292100" lvl="0" marL="457200" rtl="0">
              <a:spcBef>
                <a:spcPts val="0"/>
              </a:spcBef>
              <a:spcAft>
                <a:spcPts val="0"/>
              </a:spcAft>
              <a:buSzPts val="1000"/>
              <a:buChar char="-"/>
            </a:pPr>
            <a:r>
              <a:rPr lang="en" sz="1000"/>
              <a:t>Used to provide structure to maps</a:t>
            </a:r>
          </a:p>
          <a:p>
            <a:pPr indent="-292100" lvl="0" marL="457200" rtl="0">
              <a:spcBef>
                <a:spcPts val="0"/>
              </a:spcBef>
              <a:spcAft>
                <a:spcPts val="0"/>
              </a:spcAft>
              <a:buSzPts val="1000"/>
              <a:buChar char="-"/>
            </a:pPr>
            <a:r>
              <a:rPr lang="en" sz="1000"/>
              <a:t>A GIS typically consists of spatial information and descriptive information. The spatial information describes where an item is located(its coordinates). The descriptive information contains information such as the name of the item, its size, and its type(e.g. A school, a forest, etc)</a:t>
            </a:r>
          </a:p>
          <a:p>
            <a:pPr indent="-292100" lvl="0" marL="457200" rtl="0">
              <a:spcBef>
                <a:spcPts val="0"/>
              </a:spcBef>
              <a:buSzPts val="1000"/>
              <a:buChar char="-"/>
            </a:pPr>
            <a:r>
              <a:rPr lang="en" sz="1000"/>
              <a:t>Will be working on this with professor Bo Zhao,  from the college of earth, ocean, and atmospheric sciences.</a:t>
            </a:r>
          </a:p>
          <a:p>
            <a:pPr lvl="0" rtl="0">
              <a:spcBef>
                <a:spcPts val="0"/>
              </a:spcBef>
              <a:buNone/>
            </a:pPr>
            <a:r>
              <a:t/>
            </a:r>
            <a:endParaRPr sz="1000"/>
          </a:p>
          <a:p>
            <a:pPr indent="-311150" lvl="0" marL="457200" rtl="0">
              <a:spcBef>
                <a:spcPts val="0"/>
              </a:spcBef>
              <a:spcAft>
                <a:spcPts val="0"/>
              </a:spcAft>
              <a:buSzPts val="1300"/>
              <a:buChar char="●"/>
            </a:pPr>
            <a:r>
              <a:rPr lang="en"/>
              <a:t>How we will use it</a:t>
            </a:r>
          </a:p>
          <a:p>
            <a:pPr indent="-292100" lvl="0" marL="457200" rtl="0">
              <a:spcBef>
                <a:spcPts val="0"/>
              </a:spcBef>
              <a:spcAft>
                <a:spcPts val="0"/>
              </a:spcAft>
              <a:buSzPts val="1000"/>
              <a:buChar char="-"/>
            </a:pPr>
            <a:r>
              <a:rPr lang="en" sz="1000"/>
              <a:t>To create an accurate map with the necessary features</a:t>
            </a:r>
          </a:p>
          <a:p>
            <a:pPr indent="-292100" lvl="0" marL="457200" rtl="0">
              <a:spcBef>
                <a:spcPts val="0"/>
              </a:spcBef>
              <a:buSzPts val="1000"/>
              <a:buChar char="-"/>
            </a:pPr>
            <a:r>
              <a:rPr lang="en" sz="1000"/>
              <a:t>To help provide the reader with an accurate location for the data being plotted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
              <a:t>GIS</a:t>
            </a:r>
          </a:p>
        </p:txBody>
      </p:sp>
      <p:sp>
        <p:nvSpPr>
          <p:cNvPr id="219" name="Shape 21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spcBef>
                <a:spcPts val="0"/>
              </a:spcBef>
              <a:buNone/>
            </a:pPr>
            <a:r>
              <a:t/>
            </a:r>
            <a:endParaRPr sz="1000"/>
          </a:p>
          <a:p>
            <a:pPr lvl="0" rtl="0">
              <a:spcBef>
                <a:spcPts val="0"/>
              </a:spcBef>
              <a:buNone/>
            </a:pPr>
            <a:r>
              <a:t/>
            </a:r>
            <a:endParaRPr/>
          </a:p>
        </p:txBody>
      </p:sp>
      <p:pic>
        <p:nvPicPr>
          <p:cNvPr id="220" name="Shape 220"/>
          <p:cNvPicPr preferRelativeResize="0"/>
          <p:nvPr/>
        </p:nvPicPr>
        <p:blipFill>
          <a:blip r:embed="rId3">
            <a:alphaModFix/>
          </a:blip>
          <a:stretch>
            <a:fillRect/>
          </a:stretch>
        </p:blipFill>
        <p:spPr>
          <a:xfrm>
            <a:off x="4112750" y="481688"/>
            <a:ext cx="4348401" cy="4180125"/>
          </a:xfrm>
          <a:prstGeom prst="rect">
            <a:avLst/>
          </a:prstGeom>
          <a:noFill/>
          <a:ln>
            <a:noFill/>
          </a:ln>
        </p:spPr>
      </p:pic>
      <p:sp>
        <p:nvSpPr>
          <p:cNvPr id="221" name="Shape 221"/>
          <p:cNvSpPr txBox="1"/>
          <p:nvPr/>
        </p:nvSpPr>
        <p:spPr>
          <a:xfrm>
            <a:off x="4968300" y="4738450"/>
            <a:ext cx="2535600" cy="2784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lt1"/>
                </a:solidFill>
              </a:rPr>
              <a:t>Source: National Geographic</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Data Collection</a:t>
            </a:r>
          </a:p>
        </p:txBody>
      </p:sp>
      <p:sp>
        <p:nvSpPr>
          <p:cNvPr id="227" name="Shape 22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
              <a:t>How data is collected?</a:t>
            </a:r>
          </a:p>
          <a:p>
            <a:pPr indent="-311150" lvl="0" marL="457200" rtl="0">
              <a:spcBef>
                <a:spcPts val="0"/>
              </a:spcBef>
              <a:spcAft>
                <a:spcPts val="0"/>
              </a:spcAft>
              <a:buSzPts val="1300"/>
              <a:buChar char="●"/>
            </a:pPr>
            <a:r>
              <a:rPr lang="en"/>
              <a:t>Sensors, pre-programmed into the Feather to start up and scan for information.</a:t>
            </a:r>
          </a:p>
          <a:p>
            <a:pPr indent="-311150" lvl="0" marL="457200" rtl="0">
              <a:spcBef>
                <a:spcPts val="0"/>
              </a:spcBef>
              <a:spcAft>
                <a:spcPts val="0"/>
              </a:spcAft>
              <a:buSzPts val="1300"/>
              <a:buChar char="●"/>
            </a:pPr>
            <a:r>
              <a:rPr lang="en"/>
              <a:t>Stored in variables</a:t>
            </a:r>
          </a:p>
          <a:p>
            <a:pPr indent="-311150" lvl="0" marL="457200" rtl="0">
              <a:spcBef>
                <a:spcPts val="0"/>
              </a:spcBef>
              <a:spcAft>
                <a:spcPts val="0"/>
              </a:spcAft>
              <a:buSzPts val="1300"/>
              <a:buChar char="●"/>
            </a:pPr>
            <a:r>
              <a:rPr lang="en"/>
              <a:t>Call PushingBox API function to send data to Google Sheets</a:t>
            </a:r>
          </a:p>
          <a:p>
            <a:pPr indent="-311150" lvl="0" marL="457200" rtl="0">
              <a:spcBef>
                <a:spcPts val="0"/>
              </a:spcBef>
              <a:buSzPts val="1300"/>
              <a:buChar char="●"/>
            </a:pPr>
            <a:r>
              <a:rPr lang="en"/>
              <a:t>PushingBox for free 1000 notifications/calls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Web Development</a:t>
            </a:r>
          </a:p>
        </p:txBody>
      </p:sp>
      <p:sp>
        <p:nvSpPr>
          <p:cNvPr id="233" name="Shape 233"/>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What we are using</a:t>
            </a:r>
          </a:p>
          <a:p>
            <a:pPr indent="-311150" lvl="0" marL="457200" rtl="0">
              <a:spcBef>
                <a:spcPts val="0"/>
              </a:spcBef>
              <a:spcAft>
                <a:spcPts val="0"/>
              </a:spcAft>
              <a:buSzPts val="1300"/>
              <a:buChar char="-"/>
            </a:pPr>
            <a:r>
              <a:rPr lang="en"/>
              <a:t>Webstorm, Typora</a:t>
            </a:r>
          </a:p>
          <a:p>
            <a:pPr indent="-311150" lvl="0" marL="457200" rtl="0">
              <a:spcBef>
                <a:spcPts val="0"/>
              </a:spcBef>
              <a:spcAft>
                <a:spcPts val="0"/>
              </a:spcAft>
              <a:buSzPts val="1300"/>
              <a:buChar char="-"/>
            </a:pPr>
            <a:r>
              <a:rPr lang="en"/>
              <a:t>Webstorm is an IDE with several useful extra features. It contains built-in version control, code refactoring, a built in code compiler and debugger, and the ability to synchronize code. It also updates websites in real-time, so it is not necessary to compile code after each change.</a:t>
            </a:r>
          </a:p>
          <a:p>
            <a:pPr indent="-311150" lvl="0" marL="457200" rtl="0">
              <a:spcBef>
                <a:spcPts val="0"/>
              </a:spcBef>
              <a:buSzPts val="1300"/>
              <a:buChar char="-"/>
            </a:pPr>
            <a:r>
              <a:rPr lang="en"/>
              <a:t>Typora is a text editor with a few additional features, such as special characters for bold and italics, and the ability to enter mathematical equations</a:t>
            </a:r>
          </a:p>
          <a:p>
            <a:pPr lvl="0" rtl="0">
              <a:spcBef>
                <a:spcPts val="0"/>
              </a:spcBef>
              <a:buNone/>
            </a:pPr>
            <a:r>
              <a:t/>
            </a:r>
            <a:endParaRPr/>
          </a:p>
          <a:p>
            <a:pPr indent="-311150" lvl="0" marL="457200" rtl="0">
              <a:spcBef>
                <a:spcPts val="0"/>
              </a:spcBef>
              <a:spcAft>
                <a:spcPts val="0"/>
              </a:spcAft>
              <a:buSzPts val="1300"/>
              <a:buChar char="●"/>
            </a:pPr>
            <a:r>
              <a:rPr lang="en"/>
              <a:t>What we are using it for</a:t>
            </a:r>
          </a:p>
          <a:p>
            <a:pPr indent="-311150" lvl="0" marL="457200" rtl="0">
              <a:spcBef>
                <a:spcPts val="0"/>
              </a:spcBef>
              <a:spcAft>
                <a:spcPts val="0"/>
              </a:spcAft>
              <a:buSzPts val="1300"/>
              <a:buChar char="-"/>
            </a:pPr>
            <a:r>
              <a:rPr lang="en"/>
              <a:t>Webstorm : Used for the development of actual web maps.</a:t>
            </a:r>
          </a:p>
          <a:p>
            <a:pPr indent="-311150" lvl="0" marL="457200">
              <a:spcBef>
                <a:spcPts val="0"/>
              </a:spcBef>
              <a:buSzPts val="1300"/>
              <a:buChar char="-"/>
            </a:pPr>
            <a:r>
              <a:rPr lang="en"/>
              <a:t>Typora : Used to modify text files, such as GeoJSON files,  which contain coordinate information on objects.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4294967295" type="title"/>
          </p:nvPr>
        </p:nvSpPr>
        <p:spPr>
          <a:xfrm>
            <a:off x="311700" y="517175"/>
            <a:ext cx="8520600" cy="572700"/>
          </a:xfrm>
          <a:prstGeom prst="rect">
            <a:avLst/>
          </a:prstGeom>
        </p:spPr>
        <p:txBody>
          <a:bodyPr anchorCtr="0" anchor="t" bIns="91425" lIns="91425" rIns="91425" wrap="square" tIns="91425">
            <a:noAutofit/>
          </a:bodyPr>
          <a:lstStyle/>
          <a:p>
            <a:pPr lvl="0" rtl="0">
              <a:spcBef>
                <a:spcPts val="0"/>
              </a:spcBef>
              <a:buNone/>
            </a:pPr>
            <a:r>
              <a:rPr lang="en"/>
              <a:t>Web Development</a:t>
            </a:r>
          </a:p>
        </p:txBody>
      </p:sp>
      <p:sp>
        <p:nvSpPr>
          <p:cNvPr id="239" name="Shape 239"/>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rPr lang="en"/>
              <a:t>Example of GeoJSON file:</a:t>
            </a: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240" name="Shape 240"/>
          <p:cNvPicPr preferRelativeResize="0"/>
          <p:nvPr/>
        </p:nvPicPr>
        <p:blipFill>
          <a:blip r:embed="rId3">
            <a:alphaModFix/>
          </a:blip>
          <a:stretch>
            <a:fillRect/>
          </a:stretch>
        </p:blipFill>
        <p:spPr>
          <a:xfrm>
            <a:off x="4112700" y="882349"/>
            <a:ext cx="4286649" cy="412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Web Development(cont’d)</a:t>
            </a:r>
          </a:p>
        </p:txBody>
      </p:sp>
      <p:sp>
        <p:nvSpPr>
          <p:cNvPr id="246" name="Shape 246"/>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buSzPts val="1300"/>
              <a:buChar char="●"/>
            </a:pPr>
            <a:r>
              <a:rPr lang="en"/>
              <a:t>Example of web map generated using Webstorm:</a:t>
            </a:r>
          </a:p>
          <a:p>
            <a:pPr lvl="0" rtl="0">
              <a:spcBef>
                <a:spcPts val="0"/>
              </a:spcBef>
              <a:buNone/>
            </a:pPr>
            <a:r>
              <a:t/>
            </a:r>
            <a:endParaRPr/>
          </a:p>
          <a:p>
            <a:pPr lvl="0" rtl="0">
              <a:spcBef>
                <a:spcPts val="0"/>
              </a:spcBef>
              <a:buNone/>
            </a:pPr>
            <a:r>
              <a:t/>
            </a:r>
            <a:endParaRPr/>
          </a:p>
        </p:txBody>
      </p:sp>
      <p:pic>
        <p:nvPicPr>
          <p:cNvPr id="247" name="Shape 247"/>
          <p:cNvPicPr preferRelativeResize="0"/>
          <p:nvPr/>
        </p:nvPicPr>
        <p:blipFill>
          <a:blip r:embed="rId3">
            <a:alphaModFix/>
          </a:blip>
          <a:stretch>
            <a:fillRect/>
          </a:stretch>
        </p:blipFill>
        <p:spPr>
          <a:xfrm>
            <a:off x="3710750" y="1470975"/>
            <a:ext cx="5392000" cy="3610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idx="4294967295"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Web Development(cont’d)</a:t>
            </a:r>
          </a:p>
        </p:txBody>
      </p:sp>
      <p:sp>
        <p:nvSpPr>
          <p:cNvPr id="253" name="Shape 253"/>
          <p:cNvSpPr txBox="1"/>
          <p:nvPr>
            <p:ph idx="4294967295" type="body"/>
          </p:nvPr>
        </p:nvSpPr>
        <p:spPr>
          <a:xfrm>
            <a:off x="311700" y="1152475"/>
            <a:ext cx="8520600" cy="3416400"/>
          </a:xfrm>
          <a:prstGeom prst="rect">
            <a:avLst/>
          </a:prstGeom>
        </p:spPr>
        <p:txBody>
          <a:bodyPr anchorCtr="0" anchor="t" bIns="91425" lIns="91425" rIns="91425" wrap="square" tIns="91425">
            <a:noAutofit/>
          </a:bodyPr>
          <a:lstStyle/>
          <a:p>
            <a:pPr indent="-311150" lvl="0" marL="457200" rtl="0">
              <a:spcBef>
                <a:spcPts val="0"/>
              </a:spcBef>
              <a:buSzPts val="1300"/>
              <a:buChar char="●"/>
            </a:pPr>
            <a:r>
              <a:rPr lang="en"/>
              <a:t>Example of interactive web map generated using Webstorm:</a:t>
            </a:r>
          </a:p>
          <a:p>
            <a:pPr lvl="0" rtl="0">
              <a:spcBef>
                <a:spcPts val="0"/>
              </a:spcBef>
              <a:buNone/>
            </a:pPr>
            <a:r>
              <a:t/>
            </a:r>
            <a:endParaRPr/>
          </a:p>
          <a:p>
            <a:pPr lvl="0" rtl="0">
              <a:spcBef>
                <a:spcPts val="0"/>
              </a:spcBef>
              <a:buNone/>
            </a:pPr>
            <a:r>
              <a:t/>
            </a:r>
            <a:endParaRPr/>
          </a:p>
        </p:txBody>
      </p:sp>
      <p:pic>
        <p:nvPicPr>
          <p:cNvPr id="254" name="Shape 254"/>
          <p:cNvPicPr preferRelativeResize="0"/>
          <p:nvPr/>
        </p:nvPicPr>
        <p:blipFill>
          <a:blip r:embed="rId3">
            <a:alphaModFix/>
          </a:blip>
          <a:stretch>
            <a:fillRect/>
          </a:stretch>
        </p:blipFill>
        <p:spPr>
          <a:xfrm>
            <a:off x="3239725" y="1494600"/>
            <a:ext cx="5365125" cy="357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Stumbling Blocks</a:t>
            </a:r>
          </a:p>
        </p:txBody>
      </p:sp>
      <p:sp>
        <p:nvSpPr>
          <p:cNvPr id="260" name="Shape 260"/>
          <p:cNvSpPr txBox="1"/>
          <p:nvPr>
            <p:ph idx="1" type="body"/>
          </p:nvPr>
        </p:nvSpPr>
        <p:spPr>
          <a:xfrm>
            <a:off x="1297500" y="1567550"/>
            <a:ext cx="3403200" cy="2911200"/>
          </a:xfrm>
          <a:prstGeom prst="rect">
            <a:avLst/>
          </a:prstGeom>
        </p:spPr>
        <p:txBody>
          <a:bodyPr anchorCtr="0" anchor="t" bIns="91425" lIns="91425" rIns="91425" wrap="square" tIns="91425">
            <a:noAutofit/>
          </a:bodyPr>
          <a:lstStyle/>
          <a:p>
            <a:pPr lvl="0">
              <a:spcBef>
                <a:spcPts val="0"/>
              </a:spcBef>
              <a:buNone/>
            </a:pPr>
            <a:r>
              <a:rPr lang="en"/>
              <a:t>Issue:</a:t>
            </a:r>
          </a:p>
          <a:p>
            <a:pPr lvl="0">
              <a:spcBef>
                <a:spcPts val="0"/>
              </a:spcBef>
              <a:buNone/>
            </a:pPr>
            <a:r>
              <a:rPr lang="en"/>
              <a:t>-Chet has been missing from all of our assignment meetings.</a:t>
            </a:r>
          </a:p>
          <a:p>
            <a:pPr lvl="0">
              <a:spcBef>
                <a:spcPts val="0"/>
              </a:spcBef>
              <a:buNone/>
            </a:pPr>
            <a:r>
              <a:rPr lang="en"/>
              <a:t>- Communication with Chet</a:t>
            </a:r>
          </a:p>
          <a:p>
            <a:pPr lvl="0">
              <a:spcBef>
                <a:spcPts val="0"/>
              </a:spcBef>
              <a:buNone/>
            </a:pPr>
            <a:r>
              <a:rPr lang="en"/>
              <a:t>- The geoviz was added into the project 8 weeks into the term</a:t>
            </a:r>
          </a:p>
          <a:p>
            <a:pPr lvl="0">
              <a:spcBef>
                <a:spcPts val="0"/>
              </a:spcBef>
              <a:buNone/>
            </a:pPr>
            <a:r>
              <a:t/>
            </a:r>
            <a:endParaRPr/>
          </a:p>
        </p:txBody>
      </p:sp>
      <p:sp>
        <p:nvSpPr>
          <p:cNvPr id="261" name="Shape 261"/>
          <p:cNvSpPr txBox="1"/>
          <p:nvPr>
            <p:ph idx="2" type="body"/>
          </p:nvPr>
        </p:nvSpPr>
        <p:spPr>
          <a:xfrm>
            <a:off x="4933221" y="1567550"/>
            <a:ext cx="3403200" cy="2911200"/>
          </a:xfrm>
          <a:prstGeom prst="rect">
            <a:avLst/>
          </a:prstGeom>
        </p:spPr>
        <p:txBody>
          <a:bodyPr anchorCtr="0" anchor="t" bIns="91425" lIns="91425" rIns="91425" wrap="square" tIns="91425">
            <a:noAutofit/>
          </a:bodyPr>
          <a:lstStyle/>
          <a:p>
            <a:pPr lvl="0" rtl="0">
              <a:spcBef>
                <a:spcPts val="0"/>
              </a:spcBef>
              <a:buNone/>
            </a:pPr>
            <a:r>
              <a:rPr lang="en"/>
              <a:t>Solution:</a:t>
            </a:r>
          </a:p>
          <a:p>
            <a:pPr indent="-311150" lvl="0" marL="457200" rtl="0">
              <a:spcBef>
                <a:spcPts val="0"/>
              </a:spcBef>
              <a:spcAft>
                <a:spcPts val="0"/>
              </a:spcAft>
              <a:buSzPts val="1300"/>
              <a:buChar char="-"/>
            </a:pPr>
            <a:r>
              <a:rPr lang="en"/>
              <a:t>We have been working with his team</a:t>
            </a:r>
            <a:r>
              <a:rPr lang="en"/>
              <a:t> </a:t>
            </a:r>
            <a:r>
              <a:rPr lang="en"/>
              <a:t>members in team meetings and basecamp.</a:t>
            </a:r>
          </a:p>
          <a:p>
            <a:pPr indent="-311150" lvl="0" marL="457200" rtl="0">
              <a:spcBef>
                <a:spcPts val="0"/>
              </a:spcBef>
              <a:buSzPts val="1300"/>
              <a:buChar char="-"/>
            </a:pPr>
            <a:r>
              <a:rPr lang="en"/>
              <a:t>We were able to sort out the Geoviz with Professor Bo.</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Introduction</a:t>
            </a:r>
          </a:p>
        </p:txBody>
      </p:sp>
      <p:sp>
        <p:nvSpPr>
          <p:cNvPr id="141" name="Shape 141"/>
          <p:cNvSpPr txBox="1"/>
          <p:nvPr>
            <p:ph idx="1" type="body"/>
          </p:nvPr>
        </p:nvSpPr>
        <p:spPr>
          <a:xfrm>
            <a:off x="1061875" y="1568500"/>
            <a:ext cx="7770300" cy="28656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Project description</a:t>
            </a:r>
          </a:p>
          <a:p>
            <a:pPr indent="-298450" lvl="1" marL="914400" rtl="0">
              <a:spcBef>
                <a:spcPts val="0"/>
              </a:spcBef>
              <a:spcAft>
                <a:spcPts val="0"/>
              </a:spcAft>
              <a:buSzPts val="1100"/>
              <a:buChar char="○"/>
            </a:pPr>
            <a:r>
              <a:rPr lang="en"/>
              <a:t>Evaporometer: </a:t>
            </a:r>
            <a:r>
              <a:rPr lang="en"/>
              <a:t>Iot Weather Station</a:t>
            </a:r>
          </a:p>
          <a:p>
            <a:pPr indent="-298450" lvl="1" marL="914400" rtl="0">
              <a:spcBef>
                <a:spcPts val="0"/>
              </a:spcBef>
              <a:spcAft>
                <a:spcPts val="0"/>
              </a:spcAft>
              <a:buSzPts val="1100"/>
              <a:buChar char="○"/>
            </a:pPr>
            <a:r>
              <a:rPr lang="en"/>
              <a:t>Open source</a:t>
            </a:r>
          </a:p>
          <a:p>
            <a:pPr indent="-298450" lvl="1" marL="914400" rtl="0">
              <a:spcBef>
                <a:spcPts val="0"/>
              </a:spcBef>
              <a:spcAft>
                <a:spcPts val="0"/>
              </a:spcAft>
              <a:buSzPts val="1100"/>
              <a:buChar char="○"/>
            </a:pPr>
            <a:r>
              <a:rPr lang="en"/>
              <a:t>Collecting data and transmitting it</a:t>
            </a:r>
          </a:p>
          <a:p>
            <a:pPr indent="-298450" lvl="1" marL="914400" rtl="0">
              <a:spcBef>
                <a:spcPts val="0"/>
              </a:spcBef>
              <a:spcAft>
                <a:spcPts val="0"/>
              </a:spcAft>
              <a:buSzPts val="1100"/>
              <a:buChar char="○"/>
            </a:pPr>
            <a:r>
              <a:rPr lang="en"/>
              <a:t>Visualize the data</a:t>
            </a:r>
          </a:p>
          <a:p>
            <a:pPr indent="-311150" lvl="0" marL="457200" rtl="0">
              <a:spcBef>
                <a:spcPts val="0"/>
              </a:spcBef>
              <a:spcAft>
                <a:spcPts val="0"/>
              </a:spcAft>
              <a:buSzPts val="1300"/>
              <a:buChar char="●"/>
            </a:pPr>
            <a:r>
              <a:rPr lang="en"/>
              <a:t>OPENs Lab</a:t>
            </a:r>
          </a:p>
          <a:p>
            <a:pPr indent="-298450" lvl="1" marL="914400" rtl="0">
              <a:spcBef>
                <a:spcPts val="0"/>
              </a:spcBef>
              <a:spcAft>
                <a:spcPts val="0"/>
              </a:spcAft>
              <a:buSzPts val="1100"/>
              <a:buChar char="○"/>
            </a:pPr>
            <a:r>
              <a:rPr lang="en"/>
              <a:t>A team under College of Agricultural Science </a:t>
            </a:r>
          </a:p>
          <a:p>
            <a:pPr indent="-298450" lvl="1" marL="914400" rtl="0">
              <a:spcBef>
                <a:spcPts val="0"/>
              </a:spcBef>
              <a:spcAft>
                <a:spcPts val="0"/>
              </a:spcAft>
              <a:buSzPts val="1100"/>
              <a:buChar char="○"/>
            </a:pPr>
            <a:r>
              <a:rPr lang="en"/>
              <a:t>Working on many different projects </a:t>
            </a:r>
          </a:p>
          <a:p>
            <a:pPr indent="-298450" lvl="1" marL="914400" rtl="0">
              <a:spcBef>
                <a:spcPts val="0"/>
              </a:spcBef>
              <a:spcAft>
                <a:spcPts val="0"/>
              </a:spcAft>
              <a:buSzPts val="1100"/>
              <a:buChar char="○"/>
            </a:pPr>
            <a:r>
              <a:rPr lang="en"/>
              <a:t>Aim to create open-source and cheap alternatives to data sampling</a:t>
            </a:r>
          </a:p>
          <a:p>
            <a:pPr indent="-298450" lvl="1" marL="914400" rtl="0">
              <a:spcBef>
                <a:spcPts val="0"/>
              </a:spcBef>
              <a:spcAft>
                <a:spcPts val="0"/>
              </a:spcAft>
              <a:buSzPts val="1100"/>
              <a:buChar char="○"/>
            </a:pPr>
            <a:r>
              <a:rPr lang="en"/>
              <a:t>Team members on this project: Marissa Kwon, Manuel Lopez, and Thomas DeBell</a:t>
            </a:r>
          </a:p>
          <a:p>
            <a:pPr indent="-311150" lvl="0" marL="457200" rtl="0">
              <a:spcBef>
                <a:spcPts val="0"/>
              </a:spcBef>
              <a:spcAft>
                <a:spcPts val="0"/>
              </a:spcAft>
              <a:buSzPts val="1300"/>
              <a:buChar char="●"/>
            </a:pPr>
            <a:r>
              <a:rPr lang="en"/>
              <a:t>Location - </a:t>
            </a:r>
          </a:p>
          <a:p>
            <a:pPr indent="-298450" lvl="1" marL="914400" rtl="0">
              <a:spcBef>
                <a:spcPts val="0"/>
              </a:spcBef>
              <a:spcAft>
                <a:spcPts val="0"/>
              </a:spcAft>
              <a:buSzPts val="1100"/>
              <a:buChar char="○"/>
            </a:pPr>
            <a:r>
              <a:rPr lang="en"/>
              <a:t>H.J.  Andrews Research Forest</a:t>
            </a:r>
          </a:p>
          <a:p>
            <a:pPr indent="-298450" lvl="1" marL="914400" rtl="0">
              <a:spcBef>
                <a:spcPts val="0"/>
              </a:spcBef>
              <a:buSzPts val="1100"/>
              <a:buChar char="○"/>
            </a:pPr>
            <a:r>
              <a:rPr lang="en"/>
              <a:t>Oregon State University</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Goals next Term</a:t>
            </a:r>
          </a:p>
        </p:txBody>
      </p:sp>
      <p:sp>
        <p:nvSpPr>
          <p:cNvPr id="267" name="Shape 267"/>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Alessandro</a:t>
            </a:r>
          </a:p>
          <a:p>
            <a:pPr indent="-298450" lvl="1" marL="914400" rtl="0">
              <a:spcBef>
                <a:spcPts val="0"/>
              </a:spcBef>
              <a:spcAft>
                <a:spcPts val="0"/>
              </a:spcAft>
              <a:buSzPts val="1100"/>
              <a:buChar char="○"/>
            </a:pPr>
            <a:r>
              <a:rPr lang="en"/>
              <a:t>Set up mongoDB,  d</a:t>
            </a:r>
            <a:r>
              <a:rPr lang="en"/>
              <a:t>iscuss about where to host the database.</a:t>
            </a:r>
          </a:p>
          <a:p>
            <a:pPr indent="-298450" lvl="1" marL="914400" rtl="0">
              <a:spcBef>
                <a:spcPts val="0"/>
              </a:spcBef>
              <a:spcAft>
                <a:spcPts val="0"/>
              </a:spcAft>
              <a:buSzPts val="1100"/>
              <a:buChar char="○"/>
            </a:pPr>
            <a:r>
              <a:rPr lang="en"/>
              <a:t>Receiver code: making sure no data loss when receiving from 20 evaporometers.</a:t>
            </a:r>
          </a:p>
          <a:p>
            <a:pPr indent="-298450" lvl="1" marL="914400" rtl="0">
              <a:spcBef>
                <a:spcPts val="0"/>
              </a:spcBef>
              <a:spcAft>
                <a:spcPts val="0"/>
              </a:spcAft>
              <a:buSzPts val="1100"/>
              <a:buChar char="○"/>
            </a:pPr>
            <a:r>
              <a:rPr lang="en"/>
              <a:t>Receiver code: Being able to tell which evaporometer is down.</a:t>
            </a:r>
          </a:p>
          <a:p>
            <a:pPr indent="-298450" lvl="1" marL="914400" rtl="0">
              <a:spcBef>
                <a:spcPts val="0"/>
              </a:spcBef>
              <a:spcAft>
                <a:spcPts val="0"/>
              </a:spcAft>
              <a:buSzPts val="1100"/>
              <a:buChar char="○"/>
            </a:pPr>
            <a:r>
              <a:rPr lang="en"/>
              <a:t>Receiver code: sending notifications or warning if an evaporometer is down</a:t>
            </a:r>
          </a:p>
          <a:p>
            <a:pPr indent="-298450" lvl="1" marL="914400" rtl="0">
              <a:spcBef>
                <a:spcPts val="0"/>
              </a:spcBef>
              <a:spcAft>
                <a:spcPts val="0"/>
              </a:spcAft>
              <a:buSzPts val="1100"/>
              <a:buChar char="○"/>
            </a:pPr>
            <a:r>
              <a:rPr lang="en"/>
              <a:t>Blog posts.</a:t>
            </a:r>
          </a:p>
          <a:p>
            <a:pPr indent="-298450" lvl="1" marL="914400" rtl="0">
              <a:spcBef>
                <a:spcPts val="0"/>
              </a:spcBef>
              <a:spcAft>
                <a:spcPts val="0"/>
              </a:spcAft>
              <a:buSzPts val="1100"/>
              <a:buChar char="○"/>
            </a:pPr>
            <a:r>
              <a:rPr lang="en"/>
              <a:t>Stretch goal: Push notification to phone or tablet if one evaporometer is down.</a:t>
            </a:r>
          </a:p>
          <a:p>
            <a:pPr indent="-311150" lvl="0" marL="457200" rtl="0">
              <a:spcBef>
                <a:spcPts val="0"/>
              </a:spcBef>
              <a:spcAft>
                <a:spcPts val="0"/>
              </a:spcAft>
              <a:buSzPts val="1300"/>
              <a:buChar char="●"/>
            </a:pPr>
            <a:r>
              <a:rPr lang="en"/>
              <a:t>Jaydeep</a:t>
            </a:r>
          </a:p>
          <a:p>
            <a:pPr indent="-298450" lvl="1" marL="914400" rtl="0">
              <a:spcBef>
                <a:spcPts val="0"/>
              </a:spcBef>
              <a:spcAft>
                <a:spcPts val="0"/>
              </a:spcAft>
              <a:buSzPts val="1100"/>
              <a:buChar char="○"/>
            </a:pPr>
            <a:r>
              <a:rPr lang="en"/>
              <a:t>Create an online web map</a:t>
            </a:r>
          </a:p>
          <a:p>
            <a:pPr indent="-298450" lvl="1" marL="914400" rtl="0">
              <a:spcBef>
                <a:spcPts val="0"/>
              </a:spcBef>
              <a:spcAft>
                <a:spcPts val="0"/>
              </a:spcAft>
              <a:buSzPts val="1100"/>
              <a:buChar char="○"/>
            </a:pPr>
            <a:r>
              <a:rPr lang="en"/>
              <a:t>Use socket.io to set up the web map to accurately display real-time data</a:t>
            </a:r>
          </a:p>
          <a:p>
            <a:pPr indent="-298450" lvl="1" marL="914400" rtl="0">
              <a:spcBef>
                <a:spcPts val="0"/>
              </a:spcBef>
              <a:spcAft>
                <a:spcPts val="0"/>
              </a:spcAft>
              <a:buSzPts val="1100"/>
              <a:buChar char="○"/>
            </a:pPr>
            <a:r>
              <a:rPr lang="en"/>
              <a:t>Make the map interactive, so that the user is able to view plotted data in different places</a:t>
            </a:r>
          </a:p>
          <a:p>
            <a:pPr indent="-298450" lvl="1" marL="914400" rtl="0">
              <a:spcBef>
                <a:spcPts val="0"/>
              </a:spcBef>
              <a:buSzPts val="1100"/>
              <a:buChar char="○"/>
            </a:pPr>
            <a:r>
              <a:rPr lang="en"/>
              <a:t>Log my </a:t>
            </a:r>
            <a:r>
              <a:rPr lang="en"/>
              <a:t>progress</a:t>
            </a:r>
            <a:r>
              <a:rPr lang="en"/>
              <a:t> in blog posts</a:t>
            </a:r>
          </a:p>
          <a:p>
            <a:pPr indent="0" lvl="0" marL="457200" rtl="0">
              <a:spcBef>
                <a:spcPts val="0"/>
              </a:spcBef>
              <a:buNone/>
            </a:pPr>
            <a:r>
              <a:t/>
            </a:r>
            <a:endParaRPr/>
          </a:p>
          <a:p>
            <a:pPr indent="0" lvl="0" marL="457200" rtl="0">
              <a:spcBef>
                <a:spcPts val="0"/>
              </a:spcBef>
              <a:buNone/>
            </a:pPr>
            <a:r>
              <a:t/>
            </a:r>
            <a:endParaRPr/>
          </a:p>
          <a:p>
            <a:pPr lvl="0" marR="0" rtl="0" algn="l">
              <a:lnSpc>
                <a:spcPct val="115000"/>
              </a:lnSpc>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Goals Cont.</a:t>
            </a:r>
          </a:p>
        </p:txBody>
      </p:sp>
      <p:sp>
        <p:nvSpPr>
          <p:cNvPr id="273" name="Shape 273"/>
          <p:cNvSpPr txBox="1"/>
          <p:nvPr>
            <p:ph idx="1" type="body"/>
          </p:nvPr>
        </p:nvSpPr>
        <p:spPr>
          <a:xfrm>
            <a:off x="1297500" y="14151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Touku</a:t>
            </a:r>
          </a:p>
          <a:p>
            <a:pPr indent="-298450" lvl="1" marL="914400" rtl="0">
              <a:spcBef>
                <a:spcPts val="0"/>
              </a:spcBef>
              <a:spcAft>
                <a:spcPts val="0"/>
              </a:spcAft>
              <a:buSzPts val="1100"/>
              <a:buChar char="○"/>
            </a:pPr>
            <a:r>
              <a:rPr lang="en"/>
              <a:t>Update transmission code: RSSI, average samples, tarring</a:t>
            </a:r>
          </a:p>
          <a:p>
            <a:pPr indent="-298450" lvl="1" marL="914400" rtl="0">
              <a:spcBef>
                <a:spcPts val="0"/>
              </a:spcBef>
              <a:spcAft>
                <a:spcPts val="0"/>
              </a:spcAft>
              <a:buSzPts val="1100"/>
              <a:buChar char="○"/>
            </a:pPr>
            <a:r>
              <a:rPr lang="en"/>
              <a:t>Make changes to PushingBox: comma separated values</a:t>
            </a:r>
          </a:p>
          <a:p>
            <a:pPr indent="-298450" lvl="1" marL="914400" rtl="0">
              <a:spcBef>
                <a:spcPts val="0"/>
              </a:spcBef>
              <a:spcAft>
                <a:spcPts val="0"/>
              </a:spcAft>
              <a:buSzPts val="1100"/>
              <a:buChar char="○"/>
            </a:pPr>
            <a:r>
              <a:rPr lang="en"/>
              <a:t>Have the solar charging  bill of materials for Chet to begin ordering parts</a:t>
            </a:r>
          </a:p>
          <a:p>
            <a:pPr indent="-298450" lvl="1" marL="914400" rtl="0">
              <a:spcBef>
                <a:spcPts val="0"/>
              </a:spcBef>
              <a:buSzPts val="1100"/>
              <a:buChar char="○"/>
            </a:pPr>
            <a:r>
              <a:rPr lang="en"/>
              <a:t>Blog posts for OPENs Lab</a:t>
            </a:r>
          </a:p>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Conclusion</a:t>
            </a:r>
          </a:p>
        </p:txBody>
      </p:sp>
      <p:sp>
        <p:nvSpPr>
          <p:cNvPr id="279" name="Shape 27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lang="en"/>
              <a:t>Development on the project will begin by Winter Term.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rtl="0">
              <a:spcBef>
                <a:spcPts val="0"/>
              </a:spcBef>
              <a:buNone/>
            </a:pPr>
            <a:r>
              <a:rPr lang="en"/>
              <a:t>Location of H.J Andrews Research Forest</a:t>
            </a:r>
          </a:p>
        </p:txBody>
      </p:sp>
      <p:pic>
        <p:nvPicPr>
          <p:cNvPr id="147" name="Shape 147"/>
          <p:cNvPicPr preferRelativeResize="0"/>
          <p:nvPr/>
        </p:nvPicPr>
        <p:blipFill>
          <a:blip r:embed="rId3">
            <a:alphaModFix/>
          </a:blip>
          <a:stretch>
            <a:fillRect/>
          </a:stretch>
        </p:blipFill>
        <p:spPr>
          <a:xfrm>
            <a:off x="2762250" y="1694275"/>
            <a:ext cx="3619500" cy="2476500"/>
          </a:xfrm>
          <a:prstGeom prst="rect">
            <a:avLst/>
          </a:prstGeom>
          <a:noFill/>
          <a:ln>
            <a:noFill/>
          </a:ln>
        </p:spPr>
      </p:pic>
      <p:sp>
        <p:nvSpPr>
          <p:cNvPr id="148" name="Shape 148"/>
          <p:cNvSpPr txBox="1"/>
          <p:nvPr/>
        </p:nvSpPr>
        <p:spPr>
          <a:xfrm>
            <a:off x="2830550" y="4360125"/>
            <a:ext cx="3684000" cy="4227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lt1"/>
                </a:solidFill>
              </a:rPr>
              <a:t>Source:   H.J. Andrews Research Forest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Overview of Project</a:t>
            </a:r>
          </a:p>
        </p:txBody>
      </p:sp>
      <p:sp>
        <p:nvSpPr>
          <p:cNvPr id="154" name="Shape 154"/>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spcBef>
                <a:spcPts val="0"/>
              </a:spcBef>
              <a:buNone/>
            </a:pPr>
            <a:r>
              <a:t/>
            </a:r>
            <a:endParaRPr/>
          </a:p>
          <a:p>
            <a:pPr indent="-311150" lvl="0" marL="457200" rtl="0">
              <a:spcBef>
                <a:spcPts val="0"/>
              </a:spcBef>
              <a:spcAft>
                <a:spcPts val="0"/>
              </a:spcAft>
              <a:buSzPts val="1300"/>
              <a:buChar char="●"/>
            </a:pPr>
            <a:r>
              <a:rPr lang="en"/>
              <a:t>Hardware </a:t>
            </a:r>
          </a:p>
          <a:p>
            <a:pPr indent="-311150" lvl="0" marL="457200" rtl="0">
              <a:spcBef>
                <a:spcPts val="0"/>
              </a:spcBef>
              <a:spcAft>
                <a:spcPts val="0"/>
              </a:spcAft>
              <a:buSzPts val="1300"/>
              <a:buChar char="●"/>
            </a:pPr>
            <a:r>
              <a:rPr lang="en"/>
              <a:t>Software </a:t>
            </a:r>
          </a:p>
          <a:p>
            <a:pPr indent="-311150" lvl="0" marL="457200">
              <a:spcBef>
                <a:spcPts val="0"/>
              </a:spcBef>
              <a:buSzPts val="1300"/>
              <a:buChar char="●"/>
            </a:pPr>
            <a:r>
              <a:rPr lang="en"/>
              <a:t>Geoviz</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177175" y="393750"/>
            <a:ext cx="7038900" cy="914100"/>
          </a:xfrm>
          <a:prstGeom prst="rect">
            <a:avLst/>
          </a:prstGeom>
        </p:spPr>
        <p:txBody>
          <a:bodyPr anchorCtr="0" anchor="t" bIns="91425" lIns="91425" rIns="91425" wrap="square" tIns="91425">
            <a:noAutofit/>
          </a:bodyPr>
          <a:lstStyle/>
          <a:p>
            <a:pPr lvl="0">
              <a:spcBef>
                <a:spcPts val="0"/>
              </a:spcBef>
              <a:buNone/>
            </a:pPr>
            <a:r>
              <a:rPr lang="en"/>
              <a:t>Evaporometer</a:t>
            </a:r>
          </a:p>
        </p:txBody>
      </p:sp>
      <p:sp>
        <p:nvSpPr>
          <p:cNvPr id="160" name="Shape 160"/>
          <p:cNvSpPr txBox="1"/>
          <p:nvPr>
            <p:ph idx="1" type="body"/>
          </p:nvPr>
        </p:nvSpPr>
        <p:spPr>
          <a:xfrm>
            <a:off x="1297500" y="1567550"/>
            <a:ext cx="38022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Modular, open-source, Internet of Things Weather Station.</a:t>
            </a:r>
          </a:p>
          <a:p>
            <a:pPr indent="-311150" lvl="0" marL="457200" rtl="0">
              <a:spcBef>
                <a:spcPts val="0"/>
              </a:spcBef>
              <a:spcAft>
                <a:spcPts val="0"/>
              </a:spcAft>
              <a:buSzPts val="1300"/>
              <a:buChar char="●"/>
            </a:pPr>
            <a:r>
              <a:rPr lang="en"/>
              <a:t>Deployment</a:t>
            </a:r>
          </a:p>
          <a:p>
            <a:pPr indent="-311150" lvl="0" marL="457200" rtl="0">
              <a:spcBef>
                <a:spcPts val="0"/>
              </a:spcBef>
              <a:spcAft>
                <a:spcPts val="0"/>
              </a:spcAft>
              <a:buSzPts val="1300"/>
              <a:buChar char="●"/>
            </a:pPr>
            <a:r>
              <a:rPr lang="en"/>
              <a:t>Usage:</a:t>
            </a:r>
          </a:p>
          <a:p>
            <a:pPr indent="-298450" lvl="1" marL="914400" rtl="0">
              <a:spcBef>
                <a:spcPts val="0"/>
              </a:spcBef>
              <a:spcAft>
                <a:spcPts val="0"/>
              </a:spcAft>
              <a:buSzPts val="1100"/>
              <a:buChar char="○"/>
            </a:pPr>
            <a:r>
              <a:rPr lang="en"/>
              <a:t>Data Collection</a:t>
            </a:r>
          </a:p>
          <a:p>
            <a:pPr indent="-298450" lvl="2" marL="1371600" rtl="0">
              <a:spcBef>
                <a:spcPts val="0"/>
              </a:spcBef>
              <a:spcAft>
                <a:spcPts val="0"/>
              </a:spcAft>
              <a:buSzPts val="1100"/>
              <a:buChar char="■"/>
            </a:pPr>
            <a:r>
              <a:rPr lang="en"/>
              <a:t>Temperature, humidity, rainfall, three forms of light (Infrared, spectrum, and Albedo</a:t>
            </a:r>
          </a:p>
          <a:p>
            <a:pPr indent="-311150" lvl="0" marL="457200" rtl="0">
              <a:spcBef>
                <a:spcPts val="0"/>
              </a:spcBef>
              <a:buSzPts val="1300"/>
              <a:buChar char="●"/>
            </a:pPr>
            <a:r>
              <a:rPr lang="en"/>
              <a:t>Parts</a:t>
            </a:r>
          </a:p>
          <a:p>
            <a:pPr indent="-298450" lvl="1" marL="914400" rtl="0">
              <a:spcBef>
                <a:spcPts val="0"/>
              </a:spcBef>
              <a:spcAft>
                <a:spcPts val="0"/>
              </a:spcAft>
              <a:buSzPts val="1100"/>
              <a:buChar char="○"/>
            </a:pPr>
            <a:r>
              <a:rPr lang="en"/>
              <a:t>Load Cell </a:t>
            </a:r>
          </a:p>
          <a:p>
            <a:pPr indent="-298450" lvl="1" marL="914400" rtl="0">
              <a:spcBef>
                <a:spcPts val="0"/>
              </a:spcBef>
              <a:spcAft>
                <a:spcPts val="0"/>
              </a:spcAft>
              <a:buSzPts val="1100"/>
              <a:buChar char="○"/>
            </a:pPr>
            <a:r>
              <a:rPr lang="en"/>
              <a:t>Enclosure - CAD</a:t>
            </a:r>
          </a:p>
          <a:p>
            <a:pPr indent="-298450" lvl="1" marL="914400" rtl="0">
              <a:spcBef>
                <a:spcPts val="0"/>
              </a:spcBef>
              <a:buSzPts val="1100"/>
              <a:buChar char="○"/>
            </a:pPr>
            <a:r>
              <a:rPr lang="en"/>
              <a:t>Microcontroller w/ Sensors</a:t>
            </a:r>
          </a:p>
          <a:p>
            <a:pPr indent="0" lvl="0" marL="0" rtl="0">
              <a:spcBef>
                <a:spcPts val="0"/>
              </a:spcBef>
              <a:buNone/>
            </a:pPr>
            <a:r>
              <a:t/>
            </a:r>
            <a:endParaRPr/>
          </a:p>
          <a:p>
            <a:pPr indent="0" lvl="0" marL="457200" rtl="0">
              <a:spcBef>
                <a:spcPts val="0"/>
              </a:spcBef>
              <a:buNone/>
            </a:pPr>
            <a:r>
              <a:t/>
            </a:r>
            <a:endParaRPr/>
          </a:p>
          <a:p>
            <a:pPr lvl="0" rtl="0">
              <a:spcBef>
                <a:spcPts val="0"/>
              </a:spcBef>
              <a:buNone/>
            </a:pPr>
            <a:r>
              <a:t/>
            </a:r>
            <a:endParaRPr/>
          </a:p>
        </p:txBody>
      </p:sp>
      <p:pic>
        <p:nvPicPr>
          <p:cNvPr id="161" name="Shape 161"/>
          <p:cNvPicPr preferRelativeResize="0"/>
          <p:nvPr/>
        </p:nvPicPr>
        <p:blipFill>
          <a:blip r:embed="rId3">
            <a:alphaModFix/>
          </a:blip>
          <a:stretch>
            <a:fillRect/>
          </a:stretch>
        </p:blipFill>
        <p:spPr>
          <a:xfrm>
            <a:off x="5099775" y="1920175"/>
            <a:ext cx="3325125" cy="2852951"/>
          </a:xfrm>
          <a:prstGeom prst="rect">
            <a:avLst/>
          </a:prstGeom>
          <a:noFill/>
          <a:ln>
            <a:noFill/>
          </a:ln>
        </p:spPr>
      </p:pic>
      <p:sp>
        <p:nvSpPr>
          <p:cNvPr id="162" name="Shape 162"/>
          <p:cNvSpPr txBox="1"/>
          <p:nvPr/>
        </p:nvSpPr>
        <p:spPr>
          <a:xfrm>
            <a:off x="5099775" y="4773125"/>
            <a:ext cx="3535800" cy="3141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 Open-Sensing.org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Microcontroller</a:t>
            </a:r>
          </a:p>
        </p:txBody>
      </p:sp>
      <p:sp>
        <p:nvSpPr>
          <p:cNvPr id="168" name="Shape 16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Adafruit Feather M0</a:t>
            </a:r>
          </a:p>
          <a:p>
            <a:pPr indent="-298450" lvl="1" marL="914400" rtl="0">
              <a:spcBef>
                <a:spcPts val="0"/>
              </a:spcBef>
              <a:spcAft>
                <a:spcPts val="0"/>
              </a:spcAft>
              <a:buSzPts val="1100"/>
              <a:buChar char="○"/>
            </a:pPr>
            <a:r>
              <a:rPr lang="en"/>
              <a:t>Previously used Feather 32u4, but not powerful enough</a:t>
            </a:r>
          </a:p>
          <a:p>
            <a:pPr indent="-298450" lvl="1" marL="914400" rtl="0">
              <a:spcBef>
                <a:spcPts val="0"/>
              </a:spcBef>
              <a:spcAft>
                <a:spcPts val="0"/>
              </a:spcAft>
              <a:buSzPts val="1100"/>
              <a:buChar char="○"/>
            </a:pPr>
            <a:r>
              <a:rPr lang="en"/>
              <a:t>32KB RAM, compared to 2KB RAM in 32u4</a:t>
            </a:r>
          </a:p>
          <a:p>
            <a:pPr indent="-298450" lvl="1" marL="914400" rtl="0">
              <a:spcBef>
                <a:spcPts val="0"/>
              </a:spcBef>
              <a:spcAft>
                <a:spcPts val="0"/>
              </a:spcAft>
              <a:buSzPts val="1100"/>
              <a:buChar char="○"/>
            </a:pPr>
            <a:r>
              <a:rPr lang="en"/>
              <a:t>Same price</a:t>
            </a:r>
          </a:p>
          <a:p>
            <a:pPr indent="-311150" lvl="0" marL="457200" rtl="0">
              <a:spcBef>
                <a:spcPts val="0"/>
              </a:spcBef>
              <a:spcAft>
                <a:spcPts val="0"/>
              </a:spcAft>
              <a:buSzPts val="1300"/>
              <a:buChar char="●"/>
            </a:pPr>
            <a:r>
              <a:rPr lang="en"/>
              <a:t>Using LoRa to transmit the data</a:t>
            </a:r>
          </a:p>
          <a:p>
            <a:pPr indent="-298450" lvl="1" marL="914400" rtl="0">
              <a:spcBef>
                <a:spcPts val="0"/>
              </a:spcBef>
              <a:spcAft>
                <a:spcPts val="0"/>
              </a:spcAft>
              <a:buSzPts val="1100"/>
              <a:buChar char="○"/>
            </a:pPr>
            <a:r>
              <a:rPr lang="en"/>
              <a:t>Low power, long range radio</a:t>
            </a:r>
          </a:p>
          <a:p>
            <a:pPr indent="-298450" lvl="1" marL="914400" rtl="0">
              <a:spcBef>
                <a:spcPts val="0"/>
              </a:spcBef>
              <a:spcAft>
                <a:spcPts val="0"/>
              </a:spcAft>
              <a:buSzPts val="1100"/>
              <a:buChar char="○"/>
            </a:pPr>
            <a:r>
              <a:rPr lang="en"/>
              <a:t>Can transmit data up to 2KM.</a:t>
            </a:r>
          </a:p>
          <a:p>
            <a:pPr indent="-311150" lvl="0" marL="457200" rtl="0">
              <a:spcBef>
                <a:spcPts val="0"/>
              </a:spcBef>
              <a:buSzPts val="1300"/>
              <a:buChar char="●"/>
            </a:pPr>
            <a:r>
              <a:rPr lang="en"/>
              <a:t>SD card as local storage</a:t>
            </a:r>
          </a:p>
        </p:txBody>
      </p:sp>
      <p:pic>
        <p:nvPicPr>
          <p:cNvPr id="169" name="Shape 169"/>
          <p:cNvPicPr preferRelativeResize="0"/>
          <p:nvPr/>
        </p:nvPicPr>
        <p:blipFill>
          <a:blip r:embed="rId3">
            <a:alphaModFix/>
          </a:blip>
          <a:stretch>
            <a:fillRect/>
          </a:stretch>
        </p:blipFill>
        <p:spPr>
          <a:xfrm>
            <a:off x="5335174" y="2245950"/>
            <a:ext cx="3207700" cy="2407425"/>
          </a:xfrm>
          <a:prstGeom prst="rect">
            <a:avLst/>
          </a:prstGeom>
          <a:noFill/>
          <a:ln>
            <a:noFill/>
          </a:ln>
        </p:spPr>
      </p:pic>
      <p:sp>
        <p:nvSpPr>
          <p:cNvPr id="170" name="Shape 170"/>
          <p:cNvSpPr txBox="1"/>
          <p:nvPr/>
        </p:nvSpPr>
        <p:spPr>
          <a:xfrm>
            <a:off x="5287300" y="4653375"/>
            <a:ext cx="3631800" cy="5409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 Adafruit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Sensor</a:t>
            </a:r>
          </a:p>
        </p:txBody>
      </p:sp>
      <p:sp>
        <p:nvSpPr>
          <p:cNvPr id="176" name="Shape 176"/>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Using the same sensors from last year</a:t>
            </a:r>
          </a:p>
          <a:p>
            <a:pPr indent="-298450" lvl="1" marL="914400" rtl="0">
              <a:spcBef>
                <a:spcPts val="0"/>
              </a:spcBef>
              <a:spcAft>
                <a:spcPts val="0"/>
              </a:spcAft>
              <a:buSzPts val="1100"/>
              <a:buChar char="○"/>
            </a:pPr>
            <a:r>
              <a:rPr lang="en"/>
              <a:t>1 temperature and humidity sensor</a:t>
            </a:r>
          </a:p>
          <a:p>
            <a:pPr indent="-298450" lvl="1" marL="914400" rtl="0">
              <a:spcBef>
                <a:spcPts val="0"/>
              </a:spcBef>
              <a:spcAft>
                <a:spcPts val="0"/>
              </a:spcAft>
              <a:buSzPts val="1100"/>
              <a:buChar char="○"/>
            </a:pPr>
            <a:r>
              <a:rPr lang="en"/>
              <a:t>1 load cell to measure rainfall</a:t>
            </a:r>
          </a:p>
          <a:p>
            <a:pPr indent="-311150" lvl="0" marL="457200" rtl="0">
              <a:spcBef>
                <a:spcPts val="0"/>
              </a:spcBef>
              <a:spcAft>
                <a:spcPts val="0"/>
              </a:spcAft>
              <a:buSzPts val="1300"/>
              <a:buChar char="●"/>
            </a:pPr>
            <a:r>
              <a:rPr lang="en"/>
              <a:t>Now with 2 light sensors</a:t>
            </a:r>
          </a:p>
          <a:p>
            <a:pPr indent="-298450" lvl="1" marL="914400" rtl="0">
              <a:spcBef>
                <a:spcPts val="0"/>
              </a:spcBef>
              <a:spcAft>
                <a:spcPts val="0"/>
              </a:spcAft>
              <a:buSzPts val="1100"/>
              <a:buChar char="○"/>
            </a:pPr>
            <a:r>
              <a:rPr lang="en"/>
              <a:t>Addressing issues resolved with new TSL2561 Lux sensors</a:t>
            </a:r>
          </a:p>
          <a:p>
            <a:pPr indent="-298450" lvl="1" marL="914400" rtl="0">
              <a:spcBef>
                <a:spcPts val="0"/>
              </a:spcBef>
              <a:buSzPts val="1100"/>
              <a:buChar char="○"/>
            </a:pPr>
            <a:r>
              <a:rPr lang="en"/>
              <a:t>Used in measuring general light conditions and the Albedo effect.</a:t>
            </a:r>
          </a:p>
          <a:p>
            <a:pPr indent="0" lvl="0" marL="457200" rtl="0">
              <a:spcBef>
                <a:spcPts val="0"/>
              </a:spcBef>
              <a:buNone/>
            </a:pPr>
            <a:r>
              <a:t/>
            </a:r>
            <a:endParaRPr/>
          </a:p>
        </p:txBody>
      </p:sp>
      <p:pic>
        <p:nvPicPr>
          <p:cNvPr id="177" name="Shape 177"/>
          <p:cNvPicPr preferRelativeResize="0"/>
          <p:nvPr/>
        </p:nvPicPr>
        <p:blipFill>
          <a:blip r:embed="rId3">
            <a:alphaModFix/>
          </a:blip>
          <a:stretch>
            <a:fillRect/>
          </a:stretch>
        </p:blipFill>
        <p:spPr>
          <a:xfrm>
            <a:off x="3365574" y="2951125"/>
            <a:ext cx="2284501" cy="1971125"/>
          </a:xfrm>
          <a:prstGeom prst="rect">
            <a:avLst/>
          </a:prstGeom>
          <a:noFill/>
          <a:ln>
            <a:noFill/>
          </a:ln>
        </p:spPr>
      </p:pic>
      <p:sp>
        <p:nvSpPr>
          <p:cNvPr id="178" name="Shape 178"/>
          <p:cNvSpPr txBox="1"/>
          <p:nvPr/>
        </p:nvSpPr>
        <p:spPr>
          <a:xfrm>
            <a:off x="5729750" y="4134700"/>
            <a:ext cx="3052800" cy="3441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 Adafruit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Solar Charging</a:t>
            </a:r>
          </a:p>
        </p:txBody>
      </p:sp>
      <p:sp>
        <p:nvSpPr>
          <p:cNvPr id="184" name="Shape 184"/>
          <p:cNvSpPr txBox="1"/>
          <p:nvPr>
            <p:ph idx="1" type="body"/>
          </p:nvPr>
        </p:nvSpPr>
        <p:spPr>
          <a:xfrm>
            <a:off x="1297500" y="1197250"/>
            <a:ext cx="3790800" cy="29112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Why?</a:t>
            </a:r>
          </a:p>
          <a:p>
            <a:pPr indent="-298450" lvl="1" marL="914400" rtl="0">
              <a:spcBef>
                <a:spcPts val="0"/>
              </a:spcBef>
              <a:spcAft>
                <a:spcPts val="0"/>
              </a:spcAft>
              <a:buSzPts val="1100"/>
              <a:buChar char="○"/>
            </a:pPr>
            <a:r>
              <a:rPr lang="en"/>
              <a:t>S</a:t>
            </a:r>
            <a:r>
              <a:rPr lang="en"/>
              <a:t>elf-sufficient</a:t>
            </a:r>
          </a:p>
          <a:p>
            <a:pPr indent="-298450" lvl="1" marL="914400" rtl="0">
              <a:spcBef>
                <a:spcPts val="0"/>
              </a:spcBef>
              <a:spcAft>
                <a:spcPts val="0"/>
              </a:spcAft>
              <a:buSzPts val="1100"/>
              <a:buChar char="○"/>
            </a:pPr>
            <a:r>
              <a:rPr lang="en"/>
              <a:t>Cost</a:t>
            </a:r>
          </a:p>
          <a:p>
            <a:pPr indent="-298450" lvl="1" marL="914400" rtl="0">
              <a:spcBef>
                <a:spcPts val="0"/>
              </a:spcBef>
              <a:spcAft>
                <a:spcPts val="0"/>
              </a:spcAft>
              <a:buSzPts val="1100"/>
              <a:buChar char="○"/>
            </a:pPr>
            <a:r>
              <a:rPr lang="en"/>
              <a:t>Reliability compared to other renewables</a:t>
            </a:r>
          </a:p>
          <a:p>
            <a:pPr indent="-311150" lvl="0" marL="457200" rtl="0">
              <a:spcBef>
                <a:spcPts val="0"/>
              </a:spcBef>
              <a:spcAft>
                <a:spcPts val="0"/>
              </a:spcAft>
              <a:buSzPts val="1300"/>
              <a:buChar char="●"/>
            </a:pPr>
            <a:r>
              <a:rPr lang="en"/>
              <a:t>Plans</a:t>
            </a:r>
          </a:p>
          <a:p>
            <a:pPr indent="-298450" lvl="1" marL="914400" rtl="0">
              <a:spcBef>
                <a:spcPts val="0"/>
              </a:spcBef>
              <a:spcAft>
                <a:spcPts val="0"/>
              </a:spcAft>
              <a:buSzPts val="1100"/>
              <a:buChar char="○"/>
            </a:pPr>
            <a:r>
              <a:rPr lang="en"/>
              <a:t>Budget</a:t>
            </a:r>
          </a:p>
          <a:p>
            <a:pPr indent="-298450" lvl="1" marL="914400" rtl="0">
              <a:spcBef>
                <a:spcPts val="0"/>
              </a:spcBef>
              <a:spcAft>
                <a:spcPts val="0"/>
              </a:spcAft>
              <a:buSzPts val="1100"/>
              <a:buChar char="○"/>
            </a:pPr>
            <a:r>
              <a:rPr lang="en"/>
              <a:t>Planning</a:t>
            </a:r>
          </a:p>
          <a:p>
            <a:pPr indent="-298450" lvl="1" marL="914400">
              <a:spcBef>
                <a:spcPts val="0"/>
              </a:spcBef>
              <a:buSzPts val="1100"/>
              <a:buChar char="○"/>
            </a:pPr>
            <a:r>
              <a:rPr lang="en"/>
              <a:t>Deployment</a:t>
            </a:r>
          </a:p>
        </p:txBody>
      </p:sp>
      <p:pic>
        <p:nvPicPr>
          <p:cNvPr id="185" name="Shape 185"/>
          <p:cNvPicPr preferRelativeResize="0"/>
          <p:nvPr/>
        </p:nvPicPr>
        <p:blipFill>
          <a:blip r:embed="rId3">
            <a:alphaModFix/>
          </a:blip>
          <a:stretch>
            <a:fillRect/>
          </a:stretch>
        </p:blipFill>
        <p:spPr>
          <a:xfrm>
            <a:off x="5224025" y="1307850"/>
            <a:ext cx="2933001" cy="2683075"/>
          </a:xfrm>
          <a:prstGeom prst="rect">
            <a:avLst/>
          </a:prstGeom>
          <a:noFill/>
          <a:ln>
            <a:noFill/>
          </a:ln>
        </p:spPr>
      </p:pic>
      <p:sp>
        <p:nvSpPr>
          <p:cNvPr id="186" name="Shape 186"/>
          <p:cNvSpPr txBox="1"/>
          <p:nvPr/>
        </p:nvSpPr>
        <p:spPr>
          <a:xfrm>
            <a:off x="5224025" y="3990925"/>
            <a:ext cx="3384600" cy="4755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 Adafruit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Other hardware</a:t>
            </a:r>
          </a:p>
        </p:txBody>
      </p:sp>
      <p:sp>
        <p:nvSpPr>
          <p:cNvPr id="192" name="Shape 192"/>
          <p:cNvSpPr txBox="1"/>
          <p:nvPr>
            <p:ph idx="1" type="body"/>
          </p:nvPr>
        </p:nvSpPr>
        <p:spPr>
          <a:xfrm>
            <a:off x="267450" y="1102350"/>
            <a:ext cx="8520600" cy="3416400"/>
          </a:xfrm>
          <a:prstGeom prst="rect">
            <a:avLst/>
          </a:prstGeom>
        </p:spPr>
        <p:txBody>
          <a:bodyPr anchorCtr="0" anchor="t" bIns="91425" lIns="91425" rIns="91425" wrap="square" tIns="91425">
            <a:noAutofit/>
          </a:bodyPr>
          <a:lstStyle/>
          <a:p>
            <a:pPr lvl="0" rtl="0">
              <a:spcBef>
                <a:spcPts val="0"/>
              </a:spcBef>
              <a:buNone/>
            </a:pPr>
            <a:r>
              <a:t/>
            </a:r>
            <a:endParaRPr/>
          </a:p>
          <a:p>
            <a:pPr lvl="0">
              <a:spcBef>
                <a:spcPts val="0"/>
              </a:spcBef>
              <a:buNone/>
            </a:pPr>
            <a:r>
              <a:t/>
            </a:r>
            <a:endParaRPr/>
          </a:p>
        </p:txBody>
      </p:sp>
      <p:pic>
        <p:nvPicPr>
          <p:cNvPr id="193" name="Shape 193"/>
          <p:cNvPicPr preferRelativeResize="0"/>
          <p:nvPr/>
        </p:nvPicPr>
        <p:blipFill>
          <a:blip r:embed="rId3">
            <a:alphaModFix/>
          </a:blip>
          <a:stretch>
            <a:fillRect/>
          </a:stretch>
        </p:blipFill>
        <p:spPr>
          <a:xfrm>
            <a:off x="1209000" y="1512375"/>
            <a:ext cx="2656525" cy="2596354"/>
          </a:xfrm>
          <a:prstGeom prst="rect">
            <a:avLst/>
          </a:prstGeom>
          <a:noFill/>
          <a:ln>
            <a:noFill/>
          </a:ln>
        </p:spPr>
      </p:pic>
      <p:pic>
        <p:nvPicPr>
          <p:cNvPr id="194" name="Shape 194"/>
          <p:cNvPicPr preferRelativeResize="0"/>
          <p:nvPr/>
        </p:nvPicPr>
        <p:blipFill>
          <a:blip r:embed="rId4">
            <a:alphaModFix/>
          </a:blip>
          <a:stretch>
            <a:fillRect/>
          </a:stretch>
        </p:blipFill>
        <p:spPr>
          <a:xfrm>
            <a:off x="4959852" y="1512375"/>
            <a:ext cx="2727148" cy="2596350"/>
          </a:xfrm>
          <a:prstGeom prst="rect">
            <a:avLst/>
          </a:prstGeom>
          <a:noFill/>
          <a:ln>
            <a:noFill/>
          </a:ln>
        </p:spPr>
      </p:pic>
      <p:sp>
        <p:nvSpPr>
          <p:cNvPr id="195" name="Shape 195"/>
          <p:cNvSpPr txBox="1"/>
          <p:nvPr/>
        </p:nvSpPr>
        <p:spPr>
          <a:xfrm>
            <a:off x="1216750" y="4134700"/>
            <a:ext cx="6470400" cy="3096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Source: https://github.com/OPEnSLab-OSU/Evaporometer</a:t>
            </a: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